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8" r:id="rId5"/>
    <p:sldId id="262" r:id="rId6"/>
    <p:sldId id="261" r:id="rId7"/>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DiBartolo" initials="JD" lastIdx="12" clrIdx="6">
    <p:extLst>
      <p:ext uri="{19B8F6BF-5375-455C-9EA6-DF929625EA0E}">
        <p15:presenceInfo xmlns:p15="http://schemas.microsoft.com/office/powerpoint/2012/main" userId="S::Jessica.DiBartolo@indigoslate.com::68aeefef-2ea9-4d58-af4e-78cf8e729c99" providerId="AD"/>
      </p:ext>
    </p:extLst>
  </p:cmAuthor>
  <p:cmAuthor id="1" name="Jen MacDonald" initials="JM" lastIdx="9" clrIdx="0">
    <p:extLst>
      <p:ext uri="{19B8F6BF-5375-455C-9EA6-DF929625EA0E}">
        <p15:presenceInfo xmlns:p15="http://schemas.microsoft.com/office/powerpoint/2012/main" userId="S::jmacdonald@we-worldwide.com::fd9c0a30-2878-4368-bbb7-ae9edb5f5395" providerId="AD"/>
      </p:ext>
    </p:extLst>
  </p:cmAuthor>
  <p:cmAuthor id="8" name="Tucker FitzGerald" initials="TF" lastIdx="1" clrIdx="7">
    <p:extLst>
      <p:ext uri="{19B8F6BF-5375-455C-9EA6-DF929625EA0E}">
        <p15:presenceInfo xmlns:p15="http://schemas.microsoft.com/office/powerpoint/2012/main" userId="S::tucker.fitzgerald@indigoslate.com::055ce0d1-e0c2-42c8-8ad8-0e170b71867a" providerId="AD"/>
      </p:ext>
    </p:extLst>
  </p:cmAuthor>
  <p:cmAuthor id="2" name="Merry Ann Moore" initials="MAM" lastIdx="11" clrIdx="1">
    <p:extLst>
      <p:ext uri="{19B8F6BF-5375-455C-9EA6-DF929625EA0E}">
        <p15:presenceInfo xmlns:p15="http://schemas.microsoft.com/office/powerpoint/2012/main" userId="S-1-5-21-1557410345-297731334-483988704-72934" providerId="AD"/>
      </p:ext>
    </p:extLst>
  </p:cmAuthor>
  <p:cmAuthor id="9" name="Nicole Fourman" initials="NF" lastIdx="17" clrIdx="8">
    <p:extLst>
      <p:ext uri="{19B8F6BF-5375-455C-9EA6-DF929625EA0E}">
        <p15:presenceInfo xmlns:p15="http://schemas.microsoft.com/office/powerpoint/2012/main" userId="S::Nicole.Fourman@indigoslate.com::c10402d3-4d99-4999-ba6b-4387161db2a9" providerId="AD"/>
      </p:ext>
    </p:extLst>
  </p:cmAuthor>
  <p:cmAuthor id="3" name="Merry Ann Moore" initials="MM" lastIdx="17" clrIdx="2">
    <p:extLst>
      <p:ext uri="{19B8F6BF-5375-455C-9EA6-DF929625EA0E}">
        <p15:presenceInfo xmlns:p15="http://schemas.microsoft.com/office/powerpoint/2012/main" userId="S::mmoore@we-worldwide.com::80460421-d1e8-4562-b5ef-33a9f0e10071" providerId="AD"/>
      </p:ext>
    </p:extLst>
  </p:cmAuthor>
  <p:cmAuthor id="4" name="Abby Reinertsen" initials="AR" lastIdx="4" clrIdx="3">
    <p:extLst>
      <p:ext uri="{19B8F6BF-5375-455C-9EA6-DF929625EA0E}">
        <p15:presenceInfo xmlns:p15="http://schemas.microsoft.com/office/powerpoint/2012/main" userId="S::areinertsen@we-worldwide.com::58066137-ab0b-4017-9f77-7c8f2b2a38c6" providerId="AD"/>
      </p:ext>
    </p:extLst>
  </p:cmAuthor>
  <p:cmAuthor id="5" name="Kirsten Klieman" initials="KK" lastIdx="3" clrIdx="4">
    <p:extLst>
      <p:ext uri="{19B8F6BF-5375-455C-9EA6-DF929625EA0E}">
        <p15:presenceInfo xmlns:p15="http://schemas.microsoft.com/office/powerpoint/2012/main" userId="S::kklieman@we-worldwide.com::1135bb8c-bff5-4e7a-81ad-14bd299dcad9" providerId="AD"/>
      </p:ext>
    </p:extLst>
  </p:cmAuthor>
  <p:cmAuthor id="6" name="Jeremy Perkins" initials="JP" lastIdx="10" clrIdx="5">
    <p:extLst>
      <p:ext uri="{19B8F6BF-5375-455C-9EA6-DF929625EA0E}">
        <p15:presenceInfo xmlns:p15="http://schemas.microsoft.com/office/powerpoint/2012/main" userId="S::Jeremy.Perkins@indigoslate.com::8095cd09-dd19-4c78-b988-1ad96ae6b5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0078D5"/>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128" y="-26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8463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52140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150167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15803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C4A562-F584-AC46-A79F-6D1AA468BF0D}"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135671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4A562-F584-AC46-A79F-6D1AA468BF0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50388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4A562-F584-AC46-A79F-6D1AA468BF0D}"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3472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4A562-F584-AC46-A79F-6D1AA468BF0D}"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3910751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4A562-F584-AC46-A79F-6D1AA468BF0D}"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262966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81843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1C4A562-F584-AC46-A79F-6D1AA468BF0D}"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DB62A-25BE-284C-9CE1-83DBED85BED3}" type="slidenum">
              <a:rPr lang="en-US" smtClean="0"/>
              <a:t>‹#›</a:t>
            </a:fld>
            <a:endParaRPr lang="en-US"/>
          </a:p>
        </p:txBody>
      </p:sp>
    </p:spTree>
    <p:extLst>
      <p:ext uri="{BB962C8B-B14F-4D97-AF65-F5344CB8AC3E}">
        <p14:creationId xmlns:p14="http://schemas.microsoft.com/office/powerpoint/2010/main" val="2462300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1C4A562-F584-AC46-A79F-6D1AA468BF0D}" type="datetimeFigureOut">
              <a:rPr lang="en-US" smtClean="0"/>
              <a:t>2/18/2021</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EB5DB62A-25BE-284C-9CE1-83DBED85BED3}" type="slidenum">
              <a:rPr lang="en-US" smtClean="0"/>
              <a:t>‹#›</a:t>
            </a:fld>
            <a:endParaRPr lang="en-US"/>
          </a:p>
        </p:txBody>
      </p:sp>
    </p:spTree>
    <p:extLst>
      <p:ext uri="{BB962C8B-B14F-4D97-AF65-F5344CB8AC3E}">
        <p14:creationId xmlns:p14="http://schemas.microsoft.com/office/powerpoint/2010/main" val="495654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icrosoft.com/en-us/surface/busines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www.microsoft.com/en-us/surface/business" TargetMode="External"/><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assetsprod.microsoft.com/mpn/en-us/social-contextual-post-the-new-anywhere-office.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D5C663A-8349-2C44-8BCB-CEF506CBC6D7}"/>
              </a:ext>
            </a:extLst>
          </p:cNvPr>
          <p:cNvSpPr txBox="1"/>
          <p:nvPr/>
        </p:nvSpPr>
        <p:spPr>
          <a:xfrm>
            <a:off x="2552555" y="3225418"/>
            <a:ext cx="7445022" cy="461665"/>
          </a:xfrm>
          <a:prstGeom prst="rect">
            <a:avLst/>
          </a:prstGeom>
          <a:noFill/>
        </p:spPr>
        <p:txBody>
          <a:bodyPr wrap="square" lIns="91440" tIns="45720" rIns="91440" bIns="45720" rtlCol="0" anchor="t">
            <a:spAutoFit/>
          </a:bodyPr>
          <a:lstStyle/>
          <a:p>
            <a:r>
              <a:rPr lang="en-US" sz="2400" b="1" dirty="0">
                <a:solidFill>
                  <a:srgbClr val="505050"/>
                </a:solidFill>
                <a:latin typeface="Segoe UI Semibold" panose="020B0502040204020203" pitchFamily="34" charset="0"/>
                <a:cs typeface="Segoe UI Semibold" panose="020B0502040204020203" pitchFamily="34" charset="0"/>
              </a:rPr>
              <a:t>Anywhere Office</a:t>
            </a:r>
            <a:endParaRPr lang="en-US" sz="2600" b="1" dirty="0">
              <a:solidFill>
                <a:srgbClr val="505050"/>
              </a:solidFill>
              <a:latin typeface="Segoe UI Semibold" panose="020B0502040204020203" pitchFamily="34" charset="0"/>
              <a:cs typeface="Segoe UI Semibold" panose="020B0502040204020203" pitchFamily="34" charset="0"/>
            </a:endParaRPr>
          </a:p>
        </p:txBody>
      </p:sp>
      <p:sp>
        <p:nvSpPr>
          <p:cNvPr id="14" name="TextBox 13">
            <a:extLst>
              <a:ext uri="{FF2B5EF4-FFF2-40B4-BE49-F238E27FC236}">
                <a16:creationId xmlns:a16="http://schemas.microsoft.com/office/drawing/2014/main" id="{50AD415B-C1EF-1749-826B-445FBFC30019}"/>
              </a:ext>
            </a:extLst>
          </p:cNvPr>
          <p:cNvSpPr txBox="1"/>
          <p:nvPr/>
        </p:nvSpPr>
        <p:spPr>
          <a:xfrm>
            <a:off x="1922385" y="4278079"/>
            <a:ext cx="7295488" cy="338554"/>
          </a:xfrm>
          <a:prstGeom prst="rect">
            <a:avLst/>
          </a:prstGeom>
          <a:noFill/>
        </p:spPr>
        <p:txBody>
          <a:bodyPr wrap="square" rtlCol="0">
            <a:spAutoFit/>
          </a:bodyPr>
          <a:lstStyle/>
          <a:p>
            <a:r>
              <a:rPr lang="en-US" sz="1600" b="1" dirty="0">
                <a:solidFill>
                  <a:srgbClr val="505050"/>
                </a:solidFill>
                <a:latin typeface="Segoe UI Semibold" panose="020B0502040204020203" pitchFamily="34" charset="0"/>
                <a:cs typeface="Segoe UI Semibold" panose="020B0502040204020203" pitchFamily="34" charset="0"/>
              </a:rPr>
              <a:t>How to use the Anywhere Office assets</a:t>
            </a:r>
          </a:p>
        </p:txBody>
      </p:sp>
      <p:sp>
        <p:nvSpPr>
          <p:cNvPr id="15" name="TextBox 14">
            <a:extLst>
              <a:ext uri="{FF2B5EF4-FFF2-40B4-BE49-F238E27FC236}">
                <a16:creationId xmlns:a16="http://schemas.microsoft.com/office/drawing/2014/main" id="{60DD2E03-87CB-9A4D-980C-A4C1FC4891B9}"/>
              </a:ext>
            </a:extLst>
          </p:cNvPr>
          <p:cNvSpPr txBox="1"/>
          <p:nvPr/>
        </p:nvSpPr>
        <p:spPr>
          <a:xfrm>
            <a:off x="140041" y="4671088"/>
            <a:ext cx="7307762" cy="4770537"/>
          </a:xfrm>
          <a:prstGeom prst="rect">
            <a:avLst/>
          </a:prstGeom>
          <a:noFill/>
        </p:spPr>
        <p:txBody>
          <a:bodyPr wrap="square" lIns="91440" tIns="45720" rIns="91440" bIns="45720" rtlCol="0" anchor="t">
            <a:spAutoFit/>
          </a:bodyPr>
          <a:lstStyle/>
          <a:p>
            <a:pPr fontAlgn="base"/>
            <a:r>
              <a:rPr lang="en-US" sz="800" dirty="0">
                <a:solidFill>
                  <a:srgbClr val="505050"/>
                </a:solidFill>
                <a:latin typeface="Segoe UI" panose="020B0502040204020203" pitchFamily="34" charset="0"/>
                <a:cs typeface="Segoe UI" panose="020B0502040204020203" pitchFamily="34" charset="0"/>
              </a:rPr>
              <a:t>The Anywhere Office BOM includes four assets: a Guide, digital flyer, an email template, and digital social post assets. </a:t>
            </a:r>
            <a:r>
              <a:rPr lang="en-US" sz="800" dirty="0">
                <a:solidFill>
                  <a:srgbClr val="505050"/>
                </a:solidFill>
                <a:latin typeface="Segoe UI"/>
                <a:cs typeface="Segoe UI"/>
              </a:rPr>
              <a:t>Each asset has white space included to make room for partner branding. CTAs can also be edited, as they currently direct the audience to the guide download.​ The solution guide will need to be hosted locally and any CTA’s will need to be updated with the new URL that points to the newly hosted solution guide. </a:t>
            </a:r>
            <a:endParaRPr lang="en-US" sz="800" dirty="0">
              <a:solidFill>
                <a:srgbClr val="505050"/>
              </a:solidFill>
              <a:latin typeface="Segoe UI" panose="020B0502040204020203" pitchFamily="34" charset="0"/>
              <a:cs typeface="Segoe UI" panose="020B0502040204020203" pitchFamily="34" charset="0"/>
            </a:endParaRPr>
          </a:p>
          <a:p>
            <a:pPr lvl="0" fontAlgn="base"/>
            <a:endParaRPr lang="en-US" sz="800" dirty="0">
              <a:solidFill>
                <a:srgbClr val="505050"/>
              </a:solidFill>
              <a:latin typeface="Segoe UI" panose="020B0502040204020203" pitchFamily="34" charset="0"/>
              <a:cs typeface="Segoe UI" panose="020B0502040204020203" pitchFamily="34" charset="0"/>
            </a:endParaRPr>
          </a:p>
          <a:p>
            <a:pPr lvl="0" fontAlgn="base"/>
            <a:r>
              <a:rPr lang="en-US" sz="800" b="1" dirty="0">
                <a:solidFill>
                  <a:srgbClr val="505050"/>
                </a:solidFill>
                <a:latin typeface="Segoe UI" panose="020B0502040204020203" pitchFamily="34" charset="0"/>
                <a:cs typeface="Segoe UI" panose="020B0502040204020203" pitchFamily="34" charset="0"/>
              </a:rPr>
              <a:t>1. Solution Guide</a:t>
            </a:r>
            <a:r>
              <a:rPr lang="en-US" sz="800" dirty="0">
                <a:solidFill>
                  <a:srgbClr val="505050"/>
                </a:solidFill>
                <a:latin typeface="Segoe UI" panose="020B0502040204020203" pitchFamily="34" charset="0"/>
                <a:cs typeface="Segoe UI" panose="020B0502040204020203" pitchFamily="34" charset="0"/>
              </a:rPr>
              <a:t>: Using Microsoft Surface and Microsoft 365 in the new Anywhere Office.</a:t>
            </a:r>
          </a:p>
          <a:p>
            <a:pPr lvl="0" fontAlgn="base"/>
            <a:endParaRPr lang="en-US" sz="800" dirty="0">
              <a:solidFill>
                <a:srgbClr val="505050"/>
              </a:solidFill>
              <a:latin typeface="Segoe UI" panose="020B0502040204020203" pitchFamily="34" charset="0"/>
              <a:cs typeface="Segoe UI" panose="020B0502040204020203" pitchFamily="34" charset="0"/>
            </a:endParaRPr>
          </a:p>
          <a:p>
            <a:pPr lvl="1" fontAlgn="base"/>
            <a:r>
              <a:rPr lang="en-US" sz="800" b="1" dirty="0">
                <a:solidFill>
                  <a:srgbClr val="505050"/>
                </a:solidFill>
                <a:latin typeface="Segoe UI" panose="020B0502040204020203" pitchFamily="34" charset="0"/>
                <a:cs typeface="Segoe UI" panose="020B0502040204020203" pitchFamily="34" charset="0"/>
              </a:rPr>
              <a:t>Objective</a:t>
            </a:r>
            <a:r>
              <a:rPr lang="en-US" sz="800" dirty="0">
                <a:solidFill>
                  <a:srgbClr val="505050"/>
                </a:solidFill>
                <a:latin typeface="Segoe UI" panose="020B0502040204020203" pitchFamily="34" charset="0"/>
                <a:cs typeface="Segoe UI" panose="020B0502040204020203" pitchFamily="34" charset="0"/>
              </a:rPr>
              <a:t>: To convey the value of Microsoft Surface and Microsoft 365 products as a solution for many challenges faced by organizations in the new normal of working from anywhere</a:t>
            </a:r>
          </a:p>
          <a:p>
            <a:pPr lvl="1" fontAlgn="base"/>
            <a:r>
              <a:rPr lang="en-US" sz="800" b="1" dirty="0">
                <a:solidFill>
                  <a:srgbClr val="505050"/>
                </a:solidFill>
                <a:latin typeface="Segoe UI" panose="020B0502040204020203" pitchFamily="34" charset="0"/>
                <a:cs typeface="Segoe UI" panose="020B0502040204020203" pitchFamily="34" charset="0"/>
              </a:rPr>
              <a:t>Format</a:t>
            </a:r>
            <a:r>
              <a:rPr lang="en-US" sz="800" dirty="0">
                <a:solidFill>
                  <a:srgbClr val="505050"/>
                </a:solidFill>
                <a:latin typeface="Segoe UI" panose="020B0502040204020203" pitchFamily="34" charset="0"/>
                <a:cs typeface="Segoe UI" panose="020B0502040204020203" pitchFamily="34" charset="0"/>
              </a:rPr>
              <a:t>: PDF and Adobe InDesign​</a:t>
            </a:r>
          </a:p>
          <a:p>
            <a:pPr lvl="1" fontAlgn="base"/>
            <a:r>
              <a:rPr lang="en-US" sz="800" b="1" dirty="0">
                <a:solidFill>
                  <a:srgbClr val="505050"/>
                </a:solidFill>
                <a:latin typeface="Segoe UI" panose="020B0502040204020203" pitchFamily="34" charset="0"/>
                <a:cs typeface="Segoe UI" panose="020B0502040204020203" pitchFamily="34" charset="0"/>
              </a:rPr>
              <a:t>Editing tips </a:t>
            </a:r>
            <a:r>
              <a:rPr lang="en-US" sz="800" dirty="0">
                <a:solidFill>
                  <a:srgbClr val="505050"/>
                </a:solidFill>
                <a:latin typeface="Segoe UI"/>
                <a:cs typeface="Segoe UI"/>
              </a:rPr>
              <a:t>Please use the associated AI file and edit assets in a compatible program (like InDesign). </a:t>
            </a:r>
          </a:p>
          <a:p>
            <a:pPr lvl="1" fontAlgn="base"/>
            <a:endParaRPr lang="en-US" sz="800" dirty="0">
              <a:solidFill>
                <a:srgbClr val="505050"/>
              </a:solidFill>
              <a:latin typeface="Segoe UI" panose="020B0502040204020203" pitchFamily="34" charset="0"/>
              <a:cs typeface="Segoe UI" panose="020B0502040204020203" pitchFamily="34" charset="0"/>
            </a:endParaRPr>
          </a:p>
          <a:p>
            <a:pPr lvl="0" fontAlgn="base"/>
            <a:endParaRPr lang="en-US" sz="800" dirty="0">
              <a:solidFill>
                <a:srgbClr val="505050"/>
              </a:solidFill>
              <a:latin typeface="Segoe UI" panose="020B0502040204020203" pitchFamily="34" charset="0"/>
              <a:cs typeface="Segoe UI" panose="020B0502040204020203" pitchFamily="34" charset="0"/>
            </a:endParaRPr>
          </a:p>
          <a:p>
            <a:pPr lvl="0" fontAlgn="base"/>
            <a:r>
              <a:rPr lang="en-US" sz="800" b="1" dirty="0">
                <a:solidFill>
                  <a:srgbClr val="505050"/>
                </a:solidFill>
                <a:latin typeface="Segoe UI" panose="020B0502040204020203" pitchFamily="34" charset="0"/>
                <a:cs typeface="Segoe UI" panose="020B0502040204020203" pitchFamily="34" charset="0"/>
              </a:rPr>
              <a:t>2. Digital flyer</a:t>
            </a:r>
            <a:r>
              <a:rPr lang="en-US" sz="800" dirty="0">
                <a:solidFill>
                  <a:srgbClr val="505050"/>
                </a:solidFill>
                <a:latin typeface="Segoe UI" panose="020B0502040204020203" pitchFamily="34" charset="0"/>
                <a:cs typeface="Segoe UI" panose="020B0502040204020203" pitchFamily="34" charset="0"/>
              </a:rPr>
              <a:t>: Explore the benefits of using Microsoft Surface devices and Microsoft 365.​</a:t>
            </a:r>
          </a:p>
          <a:p>
            <a:pPr lvl="0" fontAlgn="base"/>
            <a:endParaRPr lang="en-US" sz="800" dirty="0">
              <a:solidFill>
                <a:srgbClr val="505050"/>
              </a:solidFill>
              <a:latin typeface="Segoe UI" panose="020B0502040204020203" pitchFamily="34" charset="0"/>
              <a:cs typeface="Segoe UI" panose="020B0502040204020203" pitchFamily="34" charset="0"/>
            </a:endParaRPr>
          </a:p>
          <a:p>
            <a:pPr lvl="1" fontAlgn="base"/>
            <a:r>
              <a:rPr lang="en-US" sz="800" b="1" dirty="0">
                <a:solidFill>
                  <a:srgbClr val="505050"/>
                </a:solidFill>
                <a:latin typeface="Segoe UI" panose="020B0502040204020203" pitchFamily="34" charset="0"/>
                <a:cs typeface="Segoe UI" panose="020B0502040204020203" pitchFamily="34" charset="0"/>
              </a:rPr>
              <a:t>Objective</a:t>
            </a:r>
            <a:r>
              <a:rPr lang="en-US" sz="800" dirty="0">
                <a:solidFill>
                  <a:srgbClr val="505050"/>
                </a:solidFill>
                <a:latin typeface="Segoe UI" panose="020B0502040204020203" pitchFamily="34" charset="0"/>
                <a:cs typeface="Segoe UI" panose="020B0502040204020203" pitchFamily="34" charset="0"/>
              </a:rPr>
              <a:t>: To convey the value of Microsoft Surface and Microsoft 365 products to enterprises in a quick, easy-to-digest way</a:t>
            </a:r>
          </a:p>
          <a:p>
            <a:pPr lvl="1" fontAlgn="base"/>
            <a:r>
              <a:rPr lang="en-US" sz="800" b="1" dirty="0">
                <a:solidFill>
                  <a:srgbClr val="505050"/>
                </a:solidFill>
                <a:latin typeface="Segoe UI" panose="020B0502040204020203" pitchFamily="34" charset="0"/>
                <a:cs typeface="Segoe UI" panose="020B0502040204020203" pitchFamily="34" charset="0"/>
              </a:rPr>
              <a:t>Format</a:t>
            </a:r>
            <a:r>
              <a:rPr lang="en-US" sz="800" dirty="0">
                <a:solidFill>
                  <a:srgbClr val="505050"/>
                </a:solidFill>
                <a:latin typeface="Segoe UI" panose="020B0502040204020203" pitchFamily="34" charset="0"/>
                <a:cs typeface="Segoe UI" panose="020B0502040204020203" pitchFamily="34" charset="0"/>
              </a:rPr>
              <a:t>: PDF and InDesign​</a:t>
            </a:r>
          </a:p>
          <a:p>
            <a:pPr lvl="1" fontAlgn="base"/>
            <a:r>
              <a:rPr lang="en-US" sz="800" b="1" dirty="0">
                <a:solidFill>
                  <a:srgbClr val="505050"/>
                </a:solidFill>
                <a:latin typeface="Segoe UI" panose="020B0502040204020203" pitchFamily="34" charset="0"/>
                <a:cs typeface="Segoe UI" panose="020B0502040204020203" pitchFamily="34" charset="0"/>
              </a:rPr>
              <a:t>Editing tips </a:t>
            </a:r>
            <a:r>
              <a:rPr lang="en-US" sz="800" dirty="0">
                <a:solidFill>
                  <a:srgbClr val="505050"/>
                </a:solidFill>
                <a:latin typeface="Segoe UI"/>
                <a:cs typeface="Segoe UI"/>
              </a:rPr>
              <a:t>Please use the associated AI file and edit assets in a compatible program (like InDesign). </a:t>
            </a:r>
            <a:endParaRPr lang="en-US" sz="800" dirty="0">
              <a:solidFill>
                <a:srgbClr val="505050"/>
              </a:solidFill>
              <a:latin typeface="Segoe UI" panose="020B0502040204020203" pitchFamily="34" charset="0"/>
              <a:cs typeface="Segoe UI" panose="020B0502040204020203" pitchFamily="34" charset="0"/>
            </a:endParaRPr>
          </a:p>
          <a:p>
            <a:pPr lvl="1" fontAlgn="base"/>
            <a:endParaRPr lang="en-US" sz="800" dirty="0">
              <a:solidFill>
                <a:srgbClr val="505050"/>
              </a:solidFill>
              <a:latin typeface="Segoe UI" panose="020B0502040204020203" pitchFamily="34" charset="0"/>
              <a:cs typeface="Segoe UI" panose="020B0502040204020203" pitchFamily="34" charset="0"/>
            </a:endParaRPr>
          </a:p>
          <a:p>
            <a:pPr lvl="0" fontAlgn="base"/>
            <a:endParaRPr lang="en-US" sz="800" dirty="0">
              <a:solidFill>
                <a:srgbClr val="505050"/>
              </a:solidFill>
              <a:latin typeface="Segoe UI" panose="020B0502040204020203" pitchFamily="34" charset="0"/>
              <a:cs typeface="Segoe UI" panose="020B0502040204020203" pitchFamily="34" charset="0"/>
            </a:endParaRPr>
          </a:p>
          <a:p>
            <a:pPr fontAlgn="base"/>
            <a:r>
              <a:rPr lang="en-US" sz="800" b="1" dirty="0">
                <a:solidFill>
                  <a:srgbClr val="505050"/>
                </a:solidFill>
                <a:latin typeface="Segoe UI" panose="020B0502040204020203" pitchFamily="34" charset="0"/>
                <a:cs typeface="Segoe UI" panose="020B0502040204020203" pitchFamily="34" charset="0"/>
              </a:rPr>
              <a:t>3. Email template</a:t>
            </a:r>
            <a:r>
              <a:rPr lang="en-US" sz="800" dirty="0">
                <a:solidFill>
                  <a:srgbClr val="505050"/>
                </a:solidFill>
                <a:latin typeface="Segoe UI" panose="020B0502040204020203" pitchFamily="34" charset="0"/>
                <a:cs typeface="Segoe UI" panose="020B0502040204020203" pitchFamily="34" charset="0"/>
              </a:rPr>
              <a:t>: Explore the benefits of using Microsoft Surface.​ Built for bulk send but can be easily customized for a personal send by</a:t>
            </a:r>
            <a:r>
              <a:rPr lang="en-US" sz="800" dirty="0">
                <a:solidFill>
                  <a:srgbClr val="505050"/>
                </a:solidFill>
                <a:latin typeface="Segoe UI" panose="020B0502040204020203" pitchFamily="34" charset="0"/>
                <a:ea typeface="+mn-lt"/>
                <a:cs typeface="Segoe UI" panose="020B0502040204020203" pitchFamily="34" charset="0"/>
              </a:rPr>
              <a:t> adding a personal greeting and sign-off the email with your name and contact information</a:t>
            </a:r>
          </a:p>
          <a:p>
            <a:pPr fontAlgn="base"/>
            <a:endParaRPr lang="en-US" sz="800" dirty="0">
              <a:solidFill>
                <a:srgbClr val="505050"/>
              </a:solidFill>
              <a:latin typeface="Segoe UI" panose="020B0502040204020203" pitchFamily="34" charset="0"/>
              <a:cs typeface="Segoe UI" panose="020B0502040204020203" pitchFamily="34" charset="0"/>
            </a:endParaRPr>
          </a:p>
          <a:p>
            <a:pPr lvl="1" fontAlgn="base"/>
            <a:r>
              <a:rPr lang="en-US" sz="800" b="1" dirty="0">
                <a:solidFill>
                  <a:srgbClr val="505050"/>
                </a:solidFill>
                <a:latin typeface="Segoe UI" panose="020B0502040204020203" pitchFamily="34" charset="0"/>
                <a:cs typeface="Segoe UI" panose="020B0502040204020203" pitchFamily="34" charset="0"/>
              </a:rPr>
              <a:t>Objective</a:t>
            </a:r>
            <a:r>
              <a:rPr lang="en-US" sz="800" dirty="0">
                <a:solidFill>
                  <a:srgbClr val="505050"/>
                </a:solidFill>
                <a:latin typeface="Segoe UI" panose="020B0502040204020203" pitchFamily="34" charset="0"/>
                <a:cs typeface="Segoe UI" panose="020B0502040204020203" pitchFamily="34" charset="0"/>
              </a:rPr>
              <a:t>: To highlight how organizations can remain productive in the Anywhere Office and drive to the guide where the audience can learn how Microsoft Surface and Microsoft 365 products can support them</a:t>
            </a:r>
          </a:p>
          <a:p>
            <a:pPr lvl="1" fontAlgn="base"/>
            <a:r>
              <a:rPr lang="en-US" sz="800" b="1" dirty="0">
                <a:solidFill>
                  <a:srgbClr val="505050"/>
                </a:solidFill>
                <a:latin typeface="Segoe UI" panose="020B0502040204020203" pitchFamily="34" charset="0"/>
                <a:cs typeface="Segoe UI" panose="020B0502040204020203" pitchFamily="34" charset="0"/>
              </a:rPr>
              <a:t>Format</a:t>
            </a:r>
            <a:r>
              <a:rPr lang="en-US" sz="800" dirty="0">
                <a:solidFill>
                  <a:srgbClr val="505050"/>
                </a:solidFill>
                <a:latin typeface="Segoe UI" panose="020B0502040204020203" pitchFamily="34" charset="0"/>
                <a:cs typeface="Segoe UI" panose="020B0502040204020203" pitchFamily="34" charset="0"/>
              </a:rPr>
              <a:t>: OFT</a:t>
            </a:r>
          </a:p>
          <a:p>
            <a:pPr lvl="1" fontAlgn="base"/>
            <a:r>
              <a:rPr lang="en-US" sz="800" b="1" dirty="0">
                <a:solidFill>
                  <a:srgbClr val="505050"/>
                </a:solidFill>
                <a:latin typeface="Segoe UI" panose="020B0502040204020203" pitchFamily="34" charset="0"/>
                <a:cs typeface="Segoe UI" panose="020B0502040204020203" pitchFamily="34" charset="0"/>
              </a:rPr>
              <a:t>Editing tips </a:t>
            </a:r>
            <a:r>
              <a:rPr lang="en-US" sz="800" dirty="0">
                <a:solidFill>
                  <a:srgbClr val="505050"/>
                </a:solidFill>
                <a:latin typeface="Segoe UI" panose="020B0502040204020203" pitchFamily="34" charset="0"/>
                <a:cs typeface="Segoe UI" panose="020B0502040204020203" pitchFamily="34" charset="0"/>
              </a:rPr>
              <a:t>To build the OFT email, choose the OFT file from the </a:t>
            </a:r>
            <a:r>
              <a:rPr lang="en-US" sz="800" dirty="0" err="1">
                <a:solidFill>
                  <a:srgbClr val="505050"/>
                </a:solidFill>
                <a:latin typeface="Segoe UI" panose="020B0502040204020203" pitchFamily="34" charset="0"/>
                <a:cs typeface="Segoe UI" panose="020B0502040204020203" pitchFamily="34" charset="0"/>
              </a:rPr>
              <a:t>eMail</a:t>
            </a:r>
            <a:r>
              <a:rPr lang="en-US" sz="800" dirty="0">
                <a:solidFill>
                  <a:srgbClr val="505050"/>
                </a:solidFill>
                <a:latin typeface="Segoe UI" panose="020B0502040204020203" pitchFamily="34" charset="0"/>
                <a:cs typeface="Segoe UI" panose="020B0502040204020203" pitchFamily="34" charset="0"/>
              </a:rPr>
              <a:t> Templates folder. Add the name of the recipient and your name in the introductory paragraph. Add your email address to the “Contact me” link at the bottom of the email.</a:t>
            </a:r>
            <a:r>
              <a:rPr lang="en-US" sz="800" b="1" dirty="0">
                <a:solidFill>
                  <a:srgbClr val="505050"/>
                </a:solidFill>
                <a:latin typeface="Segoe UI" panose="020B0502040204020203" pitchFamily="34" charset="0"/>
                <a:cs typeface="Segoe UI" panose="020B0502040204020203" pitchFamily="34" charset="0"/>
              </a:rPr>
              <a:t> </a:t>
            </a:r>
            <a:r>
              <a:rPr lang="en-US" sz="800" dirty="0">
                <a:solidFill>
                  <a:srgbClr val="505050"/>
                </a:solidFill>
                <a:latin typeface="Segoe UI"/>
                <a:cs typeface="Segoe UI"/>
              </a:rPr>
              <a:t>For the email template, edits must be made in a Microsoft Office-compatible program (like Microsoft Outlook). </a:t>
            </a:r>
            <a:endParaRPr lang="en-US" sz="800" b="1" dirty="0">
              <a:solidFill>
                <a:srgbClr val="505050"/>
              </a:solidFill>
              <a:latin typeface="Segoe UI" panose="020B0502040204020203" pitchFamily="34" charset="0"/>
              <a:cs typeface="Segoe UI" panose="020B0502040204020203" pitchFamily="34" charset="0"/>
            </a:endParaRPr>
          </a:p>
          <a:p>
            <a:pPr lvl="1" fontAlgn="base"/>
            <a:endParaRPr lang="en-US" sz="800" dirty="0">
              <a:solidFill>
                <a:srgbClr val="505050"/>
              </a:solidFill>
              <a:latin typeface="Segoe UI" panose="020B0502040204020203" pitchFamily="34" charset="0"/>
              <a:cs typeface="Segoe UI" panose="020B0502040204020203" pitchFamily="34" charset="0"/>
            </a:endParaRPr>
          </a:p>
          <a:p>
            <a:pPr lvl="1" fontAlgn="base"/>
            <a:endParaRPr lang="en-US" sz="800" dirty="0">
              <a:solidFill>
                <a:srgbClr val="505050"/>
              </a:solidFill>
              <a:latin typeface="Segoe UI" panose="020B0502040204020203" pitchFamily="34" charset="0"/>
              <a:cs typeface="Segoe UI" panose="020B0502040204020203" pitchFamily="34" charset="0"/>
            </a:endParaRPr>
          </a:p>
          <a:p>
            <a:pPr fontAlgn="base"/>
            <a:r>
              <a:rPr lang="en-US" sz="800" b="1" dirty="0">
                <a:solidFill>
                  <a:srgbClr val="505050"/>
                </a:solidFill>
                <a:latin typeface="Segoe UI" panose="020B0502040204020203" pitchFamily="34" charset="0"/>
                <a:cs typeface="Segoe UI" panose="020B0502040204020203" pitchFamily="34" charset="0"/>
              </a:rPr>
              <a:t>4. Digital social assets</a:t>
            </a:r>
            <a:r>
              <a:rPr lang="en-US" sz="800" dirty="0">
                <a:solidFill>
                  <a:srgbClr val="505050"/>
                </a:solidFill>
                <a:latin typeface="Segoe UI" panose="020B0502040204020203" pitchFamily="34" charset="0"/>
                <a:cs typeface="Segoe UI" panose="020B0502040204020203" pitchFamily="34" charset="0"/>
              </a:rPr>
              <a:t>:</a:t>
            </a:r>
            <a:r>
              <a:rPr lang="en-US" sz="800" b="1" dirty="0">
                <a:solidFill>
                  <a:srgbClr val="505050"/>
                </a:solidFill>
                <a:latin typeface="Segoe UI" panose="020B0502040204020203" pitchFamily="34" charset="0"/>
                <a:cs typeface="Segoe UI" panose="020B0502040204020203" pitchFamily="34" charset="0"/>
              </a:rPr>
              <a:t> </a:t>
            </a:r>
            <a:r>
              <a:rPr lang="en-US" sz="800" dirty="0">
                <a:solidFill>
                  <a:srgbClr val="505050"/>
                </a:solidFill>
                <a:latin typeface="Segoe UI" panose="020B0502040204020203" pitchFamily="34" charset="0"/>
                <a:cs typeface="Segoe UI" panose="020B0502040204020203" pitchFamily="34" charset="0"/>
              </a:rPr>
              <a:t>Two creative assets , one animated and one static, built for use on social media platform LinkedIn. </a:t>
            </a:r>
          </a:p>
          <a:p>
            <a:pPr lvl="0" fontAlgn="base"/>
            <a:endParaRPr lang="en-US" sz="800" dirty="0">
              <a:solidFill>
                <a:srgbClr val="505050"/>
              </a:solidFill>
              <a:latin typeface="Segoe UI" panose="020B0502040204020203" pitchFamily="34" charset="0"/>
              <a:cs typeface="Segoe UI" panose="020B0502040204020203" pitchFamily="34" charset="0"/>
            </a:endParaRPr>
          </a:p>
          <a:p>
            <a:pPr lvl="1" fontAlgn="base"/>
            <a:r>
              <a:rPr lang="en-US" sz="800" b="1" dirty="0">
                <a:solidFill>
                  <a:srgbClr val="505050"/>
                </a:solidFill>
                <a:latin typeface="Segoe UI" panose="020B0502040204020203" pitchFamily="34" charset="0"/>
                <a:cs typeface="Segoe UI" panose="020B0502040204020203" pitchFamily="34" charset="0"/>
              </a:rPr>
              <a:t>Objective</a:t>
            </a:r>
            <a:r>
              <a:rPr lang="en-US" sz="800" dirty="0">
                <a:solidFill>
                  <a:srgbClr val="505050"/>
                </a:solidFill>
                <a:latin typeface="Segoe UI" panose="020B0502040204020203" pitchFamily="34" charset="0"/>
                <a:cs typeface="Segoe UI" panose="020B0502040204020203" pitchFamily="34" charset="0"/>
              </a:rPr>
              <a:t>: To convey the value of Microsoft Surface and Microsoft 365 products in a manner conducive to social media that is shareable and entices the audience to learn more</a:t>
            </a:r>
          </a:p>
          <a:p>
            <a:pPr lvl="1" fontAlgn="base"/>
            <a:r>
              <a:rPr lang="en-US" sz="800" b="1" dirty="0">
                <a:solidFill>
                  <a:srgbClr val="505050"/>
                </a:solidFill>
                <a:latin typeface="Segoe UI" panose="020B0502040204020203" pitchFamily="34" charset="0"/>
                <a:cs typeface="Segoe UI" panose="020B0502040204020203" pitchFamily="34" charset="0"/>
              </a:rPr>
              <a:t>Format</a:t>
            </a:r>
            <a:r>
              <a:rPr lang="en-US" sz="800" dirty="0">
                <a:solidFill>
                  <a:srgbClr val="505050"/>
                </a:solidFill>
                <a:latin typeface="Segoe UI" panose="020B0502040204020203" pitchFamily="34" charset="0"/>
                <a:cs typeface="Segoe UI" panose="020B0502040204020203" pitchFamily="34" charset="0"/>
              </a:rPr>
              <a:t>: AI, PSD, XD, PNG, and MP4</a:t>
            </a:r>
          </a:p>
          <a:p>
            <a:pPr lvl="1" fontAlgn="base"/>
            <a:r>
              <a:rPr lang="en-US" sz="800" b="1" dirty="0">
                <a:solidFill>
                  <a:srgbClr val="505050"/>
                </a:solidFill>
                <a:latin typeface="Segoe UI" panose="020B0502040204020203" pitchFamily="34" charset="0"/>
                <a:cs typeface="Segoe UI" panose="020B0502040204020203" pitchFamily="34" charset="0"/>
              </a:rPr>
              <a:t>Editing tips: </a:t>
            </a:r>
            <a:r>
              <a:rPr lang="en-US" sz="800" dirty="0">
                <a:solidFill>
                  <a:srgbClr val="505050"/>
                </a:solidFill>
                <a:latin typeface="Segoe UI"/>
                <a:cs typeface="Segoe UI"/>
              </a:rPr>
              <a:t>Digital social assets will need to be edited in a tool like Adobe After Effects.</a:t>
            </a:r>
          </a:p>
          <a:p>
            <a:pPr lvl="1" fontAlgn="base"/>
            <a:r>
              <a:rPr lang="en-US" sz="800" b="1" dirty="0">
                <a:solidFill>
                  <a:srgbClr val="505050"/>
                </a:solidFill>
                <a:latin typeface="Segoe UI" panose="020B0502040204020203" pitchFamily="34" charset="0"/>
                <a:cs typeface="Segoe UI" panose="020B0502040204020203" pitchFamily="34" charset="0"/>
              </a:rPr>
              <a:t>Note</a:t>
            </a:r>
            <a:r>
              <a:rPr lang="en-US" sz="800" dirty="0">
                <a:solidFill>
                  <a:srgbClr val="505050"/>
                </a:solidFill>
                <a:latin typeface="Segoe UI" panose="020B0502040204020203" pitchFamily="34" charset="0"/>
                <a:cs typeface="Segoe UI" panose="020B0502040204020203" pitchFamily="34" charset="0"/>
              </a:rPr>
              <a:t>: Use image copy provided when posting to social media</a:t>
            </a:r>
          </a:p>
          <a:p>
            <a:pPr lvl="1" fontAlgn="base"/>
            <a:endParaRPr lang="en-US" sz="800" dirty="0">
              <a:solidFill>
                <a:srgbClr val="505050"/>
              </a:solidFill>
              <a:latin typeface="Segoe UI" panose="020B0502040204020203" pitchFamily="34" charset="0"/>
              <a:cs typeface="Segoe UI" panose="020B0502040204020203" pitchFamily="34" charset="0"/>
            </a:endParaRPr>
          </a:p>
        </p:txBody>
      </p:sp>
      <p:pic>
        <p:nvPicPr>
          <p:cNvPr id="4" name="Picture 3" descr="Logo, company name&#10;&#10;Description automatically generated">
            <a:extLst>
              <a:ext uri="{FF2B5EF4-FFF2-40B4-BE49-F238E27FC236}">
                <a16:creationId xmlns:a16="http://schemas.microsoft.com/office/drawing/2014/main" id="{67A51EE3-A946-4797-AE8E-18EB173648DC}"/>
              </a:ext>
            </a:extLst>
          </p:cNvPr>
          <p:cNvPicPr>
            <a:picLocks noChangeAspect="1"/>
          </p:cNvPicPr>
          <p:nvPr/>
        </p:nvPicPr>
        <p:blipFill rotWithShape="1">
          <a:blip r:embed="rId2"/>
          <a:srcRect l="-1181" r="66142" b="75940"/>
          <a:stretch/>
        </p:blipFill>
        <p:spPr>
          <a:xfrm>
            <a:off x="-289671" y="-407138"/>
            <a:ext cx="2725307" cy="978977"/>
          </a:xfrm>
          <a:prstGeom prst="rect">
            <a:avLst/>
          </a:prstGeom>
        </p:spPr>
      </p:pic>
      <p:sp>
        <p:nvSpPr>
          <p:cNvPr id="5" name="TextBox 4">
            <a:extLst>
              <a:ext uri="{FF2B5EF4-FFF2-40B4-BE49-F238E27FC236}">
                <a16:creationId xmlns:a16="http://schemas.microsoft.com/office/drawing/2014/main" id="{DD1E8586-D03B-4160-B33A-89B019CDDB36}"/>
              </a:ext>
            </a:extLst>
          </p:cNvPr>
          <p:cNvSpPr txBox="1"/>
          <p:nvPr/>
        </p:nvSpPr>
        <p:spPr>
          <a:xfrm>
            <a:off x="140041" y="9596735"/>
            <a:ext cx="7427841" cy="461665"/>
          </a:xfrm>
          <a:prstGeom prst="rect">
            <a:avLst/>
          </a:prstGeom>
          <a:noFill/>
        </p:spPr>
        <p:txBody>
          <a:bodyPr wrap="square">
            <a:spAutoFit/>
          </a:bodyPr>
          <a:lstStyle/>
          <a:p>
            <a:r>
              <a:rPr lang="en-US" sz="600" dirty="0"/>
              <a:t>© 2020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a:t>
            </a:r>
          </a:p>
          <a:p>
            <a:r>
              <a:rPr lang="en-US" sz="600" dirty="0">
                <a:hlinkClick r:id="rId3"/>
              </a:rPr>
              <a:t>https://www.microsoft.com/en-us/surface/business</a:t>
            </a:r>
            <a:r>
              <a:rPr lang="en-US" sz="600" dirty="0"/>
              <a:t> </a:t>
            </a:r>
          </a:p>
        </p:txBody>
      </p:sp>
      <p:pic>
        <p:nvPicPr>
          <p:cNvPr id="2" name="Picture 2" descr="A person standing in front of a computer&#10;&#10;Description automatically generated">
            <a:extLst>
              <a:ext uri="{FF2B5EF4-FFF2-40B4-BE49-F238E27FC236}">
                <a16:creationId xmlns:a16="http://schemas.microsoft.com/office/drawing/2014/main" id="{E5B38805-0DA6-49DB-B18F-9120C3FF0639}"/>
              </a:ext>
            </a:extLst>
          </p:cNvPr>
          <p:cNvPicPr>
            <a:picLocks noChangeAspect="1"/>
          </p:cNvPicPr>
          <p:nvPr/>
        </p:nvPicPr>
        <p:blipFill rotWithShape="1">
          <a:blip r:embed="rId4"/>
          <a:srcRect t="35541" r="-60" b="14730"/>
          <a:stretch/>
        </p:blipFill>
        <p:spPr>
          <a:xfrm>
            <a:off x="0" y="616775"/>
            <a:ext cx="7788796" cy="2583241"/>
          </a:xfrm>
          <a:prstGeom prst="rect">
            <a:avLst/>
          </a:prstGeom>
        </p:spPr>
      </p:pic>
      <p:sp>
        <p:nvSpPr>
          <p:cNvPr id="6" name="TextBox 5">
            <a:extLst>
              <a:ext uri="{FF2B5EF4-FFF2-40B4-BE49-F238E27FC236}">
                <a16:creationId xmlns:a16="http://schemas.microsoft.com/office/drawing/2014/main" id="{397DBD69-0DD3-4C78-ABA2-98E8A2001977}"/>
              </a:ext>
            </a:extLst>
          </p:cNvPr>
          <p:cNvSpPr txBox="1"/>
          <p:nvPr/>
        </p:nvSpPr>
        <p:spPr>
          <a:xfrm>
            <a:off x="6152985" y="48619"/>
            <a:ext cx="1599453" cy="523220"/>
          </a:xfrm>
          <a:prstGeom prst="rect">
            <a:avLst/>
          </a:prstGeom>
          <a:noFill/>
        </p:spPr>
        <p:txBody>
          <a:bodyPr wrap="square" rtlCol="0">
            <a:spAutoFit/>
          </a:bodyPr>
          <a:lstStyle/>
          <a:p>
            <a:pPr algn="r"/>
            <a:r>
              <a:rPr lang="en-US" sz="1400" dirty="0">
                <a:solidFill>
                  <a:srgbClr val="505050"/>
                </a:solidFill>
                <a:latin typeface="Segoe UI" panose="020B0502040204020203" pitchFamily="34" charset="0"/>
                <a:cs typeface="Segoe UI" panose="020B0502040204020203" pitchFamily="34" charset="0"/>
              </a:rPr>
              <a:t>Partner Asset Guidance</a:t>
            </a:r>
          </a:p>
        </p:txBody>
      </p:sp>
      <p:sp>
        <p:nvSpPr>
          <p:cNvPr id="7" name="TextBox 6">
            <a:extLst>
              <a:ext uri="{FF2B5EF4-FFF2-40B4-BE49-F238E27FC236}">
                <a16:creationId xmlns:a16="http://schemas.microsoft.com/office/drawing/2014/main" id="{66057846-A456-40CB-B525-A7A83972040F}"/>
              </a:ext>
            </a:extLst>
          </p:cNvPr>
          <p:cNvSpPr txBox="1"/>
          <p:nvPr/>
        </p:nvSpPr>
        <p:spPr>
          <a:xfrm>
            <a:off x="140041" y="3657878"/>
            <a:ext cx="7612397" cy="461665"/>
          </a:xfrm>
          <a:prstGeom prst="rect">
            <a:avLst/>
          </a:prstGeom>
          <a:noFill/>
        </p:spPr>
        <p:txBody>
          <a:bodyPr wrap="square">
            <a:spAutoFit/>
          </a:bodyPr>
          <a:lstStyle/>
          <a:p>
            <a:pPr fontAlgn="base"/>
            <a:r>
              <a:rPr lang="en-US" sz="800" dirty="0">
                <a:solidFill>
                  <a:srgbClr val="505050"/>
                </a:solidFill>
                <a:latin typeface="Segoe UI"/>
                <a:cs typeface="Segoe UI"/>
              </a:rPr>
              <a:t>As businesses reimagine the future of work, teams should be empowered to connect and collaborate from anywhere. The new Anywhere Office digital marketing assets convey how Microsoft Surface can solve the problems that arise with disparate teams to help them stay productive, collaborate, and find new ways to work in this ever-changing work environment.</a:t>
            </a:r>
          </a:p>
        </p:txBody>
      </p:sp>
      <p:cxnSp>
        <p:nvCxnSpPr>
          <p:cNvPr id="10" name="Straight Connector 9">
            <a:extLst>
              <a:ext uri="{FF2B5EF4-FFF2-40B4-BE49-F238E27FC236}">
                <a16:creationId xmlns:a16="http://schemas.microsoft.com/office/drawing/2014/main" id="{D7F78697-F2D6-414A-B75E-C96B19E4E942}"/>
              </a:ext>
            </a:extLst>
          </p:cNvPr>
          <p:cNvCxnSpPr>
            <a:cxnSpLocks/>
          </p:cNvCxnSpPr>
          <p:nvPr/>
        </p:nvCxnSpPr>
        <p:spPr>
          <a:xfrm flipV="1">
            <a:off x="323850" y="4154084"/>
            <a:ext cx="7123953" cy="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25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678F134-5DA2-2746-B53F-0230CBC208C8}"/>
              </a:ext>
            </a:extLst>
          </p:cNvPr>
          <p:cNvPicPr>
            <a:picLocks noChangeAspect="1"/>
          </p:cNvPicPr>
          <p:nvPr/>
        </p:nvPicPr>
        <p:blipFill rotWithShape="1">
          <a:blip r:embed="rId2"/>
          <a:srcRect r="25013"/>
          <a:stretch/>
        </p:blipFill>
        <p:spPr>
          <a:xfrm>
            <a:off x="158724" y="92181"/>
            <a:ext cx="1610700" cy="545231"/>
          </a:xfrm>
          <a:prstGeom prst="rect">
            <a:avLst/>
          </a:prstGeom>
        </p:spPr>
      </p:pic>
      <p:sp>
        <p:nvSpPr>
          <p:cNvPr id="5" name="TextBox 4">
            <a:extLst>
              <a:ext uri="{FF2B5EF4-FFF2-40B4-BE49-F238E27FC236}">
                <a16:creationId xmlns:a16="http://schemas.microsoft.com/office/drawing/2014/main" id="{DD1E8586-D03B-4160-B33A-89B019CDDB36}"/>
              </a:ext>
            </a:extLst>
          </p:cNvPr>
          <p:cNvSpPr txBox="1"/>
          <p:nvPr/>
        </p:nvSpPr>
        <p:spPr>
          <a:xfrm>
            <a:off x="192242" y="9542262"/>
            <a:ext cx="7427841" cy="461665"/>
          </a:xfrm>
          <a:prstGeom prst="rect">
            <a:avLst/>
          </a:prstGeom>
          <a:noFill/>
        </p:spPr>
        <p:txBody>
          <a:bodyPr wrap="square">
            <a:spAutoFit/>
          </a:bodyPr>
          <a:lstStyle/>
          <a:p>
            <a:r>
              <a:rPr lang="en-US" sz="600"/>
              <a:t>© 2020 Microsoft Corporation. All rights reserved. This document is provided “as-is.” Information and views expressed in this document, including URL and other Internet Web site references, may change without notice. You bear the risk of using it.</a:t>
            </a:r>
          </a:p>
          <a:p>
            <a:r>
              <a:rPr lang="en-US" sz="600"/>
              <a:t>This document does not provide you with any legal rights to any intellectual property in any Microsoft product. You may copy and use this document for your internal, reference purposes.</a:t>
            </a:r>
          </a:p>
          <a:p>
            <a:r>
              <a:rPr lang="en-US" sz="600">
                <a:hlinkClick r:id="rId3"/>
              </a:rPr>
              <a:t>https://www.microsoft.com/en-us/surface/business</a:t>
            </a:r>
            <a:r>
              <a:rPr lang="en-US" sz="600"/>
              <a:t> </a:t>
            </a:r>
          </a:p>
        </p:txBody>
      </p:sp>
      <p:sp>
        <p:nvSpPr>
          <p:cNvPr id="6" name="TextBox 5">
            <a:extLst>
              <a:ext uri="{FF2B5EF4-FFF2-40B4-BE49-F238E27FC236}">
                <a16:creationId xmlns:a16="http://schemas.microsoft.com/office/drawing/2014/main" id="{F24F024A-9F93-4541-BEB1-32CCDAA7521C}"/>
              </a:ext>
            </a:extLst>
          </p:cNvPr>
          <p:cNvSpPr txBox="1"/>
          <p:nvPr/>
        </p:nvSpPr>
        <p:spPr>
          <a:xfrm>
            <a:off x="143662" y="576299"/>
            <a:ext cx="6629400" cy="1139799"/>
          </a:xfrm>
          <a:prstGeom prst="rect">
            <a:avLst/>
          </a:prstGeom>
          <a:noFill/>
        </p:spPr>
        <p:txBody>
          <a:bodyPr wrap="square" lIns="91440" tIns="45720" rIns="91440" bIns="45720" rtlCol="0" anchor="t">
            <a:spAutoFit/>
          </a:bodyPr>
          <a:lstStyle/>
          <a:p>
            <a:pPr algn="ctr" fontAlgn="base">
              <a:lnSpc>
                <a:spcPct val="107000"/>
              </a:lnSpc>
              <a:spcAft>
                <a:spcPts val="800"/>
              </a:spcAft>
            </a:pPr>
            <a:r>
              <a:rPr lang="en-US" sz="1600" b="1" dirty="0">
                <a:solidFill>
                  <a:srgbClr val="505050"/>
                </a:solidFill>
                <a:latin typeface="Segoe UI Semibold"/>
                <a:cs typeface="Segoe UI Semibold"/>
              </a:rPr>
              <a:t>Instructions for how to build your social post</a:t>
            </a:r>
          </a:p>
          <a:p>
            <a:pPr algn="ctr"/>
            <a:endParaRPr lang="en-US" sz="1600" b="1" dirty="0">
              <a:solidFill>
                <a:srgbClr val="505050"/>
              </a:solidFill>
              <a:latin typeface="Segoe UI Semibold" panose="020B0502040204020203" pitchFamily="34" charset="0"/>
              <a:cs typeface="Segoe UI Semibold" panose="020B0502040204020203" pitchFamily="34" charset="0"/>
            </a:endParaRPr>
          </a:p>
          <a:p>
            <a:pPr algn="ctr"/>
            <a:endParaRPr lang="en-US" sz="1600" b="1" dirty="0">
              <a:solidFill>
                <a:srgbClr val="505050"/>
              </a:solidFill>
              <a:latin typeface="Segoe UI Semibold" panose="020B0502040204020203" pitchFamily="34" charset="0"/>
              <a:cs typeface="Segoe UI Semibold" panose="020B0502040204020203" pitchFamily="34" charset="0"/>
            </a:endParaRPr>
          </a:p>
        </p:txBody>
      </p:sp>
      <p:graphicFrame>
        <p:nvGraphicFramePr>
          <p:cNvPr id="8" name="Table 7">
            <a:extLst>
              <a:ext uri="{FF2B5EF4-FFF2-40B4-BE49-F238E27FC236}">
                <a16:creationId xmlns:a16="http://schemas.microsoft.com/office/drawing/2014/main" id="{A3A076F3-B0CA-4522-87E2-C1436FB88ED3}"/>
              </a:ext>
            </a:extLst>
          </p:cNvPr>
          <p:cNvGraphicFramePr/>
          <p:nvPr>
            <p:extLst>
              <p:ext uri="{D42A27DB-BD31-4B8C-83A1-F6EECF244321}">
                <p14:modId xmlns:p14="http://schemas.microsoft.com/office/powerpoint/2010/main" val="548735301"/>
              </p:ext>
            </p:extLst>
          </p:nvPr>
        </p:nvGraphicFramePr>
        <p:xfrm>
          <a:off x="310710" y="1951228"/>
          <a:ext cx="7054136" cy="2542520"/>
        </p:xfrm>
        <a:graphic>
          <a:graphicData uri="http://schemas.openxmlformats.org/drawingml/2006/table">
            <a:tbl>
              <a:tblPr>
                <a:tableStyleId>{073A0DAA-6AF3-43AB-8588-CEC1D06C72B9}</a:tableStyleId>
              </a:tblPr>
              <a:tblGrid>
                <a:gridCol w="1799669">
                  <a:extLst>
                    <a:ext uri="{9D8B030D-6E8A-4147-A177-3AD203B41FA5}">
                      <a16:colId xmlns:a16="http://schemas.microsoft.com/office/drawing/2014/main" val="763554256"/>
                    </a:ext>
                  </a:extLst>
                </a:gridCol>
                <a:gridCol w="1889570">
                  <a:extLst>
                    <a:ext uri="{9D8B030D-6E8A-4147-A177-3AD203B41FA5}">
                      <a16:colId xmlns:a16="http://schemas.microsoft.com/office/drawing/2014/main" val="210440136"/>
                    </a:ext>
                  </a:extLst>
                </a:gridCol>
                <a:gridCol w="624155">
                  <a:extLst>
                    <a:ext uri="{9D8B030D-6E8A-4147-A177-3AD203B41FA5}">
                      <a16:colId xmlns:a16="http://schemas.microsoft.com/office/drawing/2014/main" val="1295998649"/>
                    </a:ext>
                  </a:extLst>
                </a:gridCol>
                <a:gridCol w="1949417">
                  <a:extLst>
                    <a:ext uri="{9D8B030D-6E8A-4147-A177-3AD203B41FA5}">
                      <a16:colId xmlns:a16="http://schemas.microsoft.com/office/drawing/2014/main" val="3324003444"/>
                    </a:ext>
                  </a:extLst>
                </a:gridCol>
                <a:gridCol w="791325">
                  <a:extLst>
                    <a:ext uri="{9D8B030D-6E8A-4147-A177-3AD203B41FA5}">
                      <a16:colId xmlns:a16="http://schemas.microsoft.com/office/drawing/2014/main" val="940500699"/>
                    </a:ext>
                  </a:extLst>
                </a:gridCol>
              </a:tblGrid>
              <a:tr h="329960">
                <a:tc>
                  <a:txBody>
                    <a:bodyPr/>
                    <a:lstStyle/>
                    <a:p>
                      <a:pPr algn="l" fontAlgn="b">
                        <a:spcBef>
                          <a:spcPts val="0"/>
                        </a:spcBef>
                        <a:spcAft>
                          <a:spcPts val="0"/>
                        </a:spcAft>
                      </a:pPr>
                      <a:r>
                        <a:rPr lang="en-US" sz="800" b="1" u="none" strike="noStrike" baseline="-25000" dirty="0">
                          <a:effectLst/>
                        </a:rPr>
                        <a:t>Asset Location + Title</a:t>
                      </a: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spcBef>
                          <a:spcPts val="0"/>
                        </a:spcBef>
                        <a:spcAft>
                          <a:spcPts val="0"/>
                        </a:spcAft>
                        <a:buNone/>
                      </a:pPr>
                      <a:r>
                        <a:rPr lang="en-US" sz="800" b="1" u="none" strike="noStrike" baseline="-25000" dirty="0">
                          <a:effectLst/>
                        </a:rPr>
                        <a:t>Thumbnail</a:t>
                      </a: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800" b="1" u="none" strike="noStrike" baseline="-25000" dirty="0">
                          <a:effectLst/>
                        </a:rPr>
                        <a:t>File type</a:t>
                      </a:r>
                      <a:endParaRPr lang="en-US" sz="800" b="1" i="0" u="none" strike="noStrike" baseline="-25000" dirty="0">
                        <a:effectLst/>
                        <a:latin typeface="Arial" panose="020B0604020202020204" pitchFamily="34" charset="0"/>
                      </a:endParaRP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spcBef>
                          <a:spcPts val="0"/>
                        </a:spcBef>
                        <a:spcAft>
                          <a:spcPts val="0"/>
                        </a:spcAft>
                      </a:pPr>
                      <a:r>
                        <a:rPr lang="en-US" sz="800" b="1" u="none" strike="noStrike" baseline="-25000" dirty="0">
                          <a:effectLst/>
                        </a:rPr>
                        <a:t>Post copy</a:t>
                      </a:r>
                      <a:endParaRPr lang="en-US" sz="800" b="1" i="0" u="none" strike="noStrike" baseline="-25000" dirty="0">
                        <a:effectLst/>
                        <a:latin typeface="Arial" panose="020B0604020202020204" pitchFamily="34" charset="0"/>
                      </a:endParaRP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Bef>
                          <a:spcPts val="0"/>
                        </a:spcBef>
                        <a:spcAft>
                          <a:spcPts val="0"/>
                        </a:spcAft>
                      </a:pPr>
                      <a:r>
                        <a:rPr lang="en-US" sz="800" b="1" u="none" strike="noStrike" baseline="-25000" dirty="0">
                          <a:effectLst/>
                        </a:rPr>
                        <a:t>CTA</a:t>
                      </a:r>
                      <a:endParaRPr lang="en-US" sz="800" b="1" i="0" u="none" strike="noStrike" baseline="-25000" dirty="0">
                        <a:effectLst/>
                        <a:latin typeface="Arial" panose="020B0604020202020204" pitchFamily="34" charset="0"/>
                      </a:endParaRPr>
                    </a:p>
                  </a:txBody>
                  <a:tcPr marL="1359" marR="1359" marT="135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347757"/>
                  </a:ext>
                </a:extLst>
              </a:tr>
              <a:tr h="1106280">
                <a:tc>
                  <a:txBody>
                    <a:bodyPr/>
                    <a:lstStyle/>
                    <a:p>
                      <a:pPr algn="l"/>
                      <a:r>
                        <a:rPr lang="en-US" sz="800" b="0" i="0" u="none" strike="noStrike" dirty="0">
                          <a:solidFill>
                            <a:srgbClr val="000000"/>
                          </a:solidFill>
                          <a:effectLst/>
                          <a:latin typeface="inherit"/>
                          <a:hlinkClick r:id="rId4" tooltip="Social contextual post | The new Anywhere Office">
                            <a:extLst>
                              <a:ext uri="{A12FA001-AC4F-418D-AE19-62706E023703}">
                                <ahyp:hlinkClr xmlns:ahyp="http://schemas.microsoft.com/office/drawing/2018/hyperlinkcolor" val="tx"/>
                              </a:ext>
                            </a:extLst>
                          </a:hlinkClick>
                        </a:rPr>
                        <a:t>Social contextual post | The new Anywhere Office</a:t>
                      </a:r>
                      <a:endParaRPr lang="en-US" sz="800" b="0" i="0" u="sng" dirty="0">
                        <a:solidFill>
                          <a:srgbClr val="111111"/>
                        </a:solidFill>
                        <a:effectLst/>
                        <a:latin typeface="Segoe UI" panose="020B0502040204020203" pitchFamily="34" charset="0"/>
                      </a:endParaRPr>
                    </a:p>
                    <a:p>
                      <a:pPr algn="l" fontAlgn="ctr">
                        <a:spcBef>
                          <a:spcPts val="0"/>
                        </a:spcBef>
                        <a:spcAft>
                          <a:spcPts val="0"/>
                        </a:spcAft>
                      </a:pPr>
                      <a:endParaRPr lang="en-US" sz="800" kern="1200" dirty="0">
                        <a:solidFill>
                          <a:srgbClr val="505050"/>
                        </a:solidFill>
                        <a:latin typeface="Segoe UI"/>
                        <a:ea typeface="+mn-ea"/>
                        <a:cs typeface="+mn-cs"/>
                      </a:endParaRP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spcBef>
                          <a:spcPts val="0"/>
                        </a:spcBef>
                        <a:spcAft>
                          <a:spcPts val="0"/>
                        </a:spcAft>
                        <a:buNone/>
                      </a:pPr>
                      <a:endParaRPr lang="en-US" sz="800" u="none" strike="noStrike" baseline="-25000" dirty="0">
                        <a:effectLst/>
                        <a:latin typeface="Segoe UI" panose="020B0502040204020203" pitchFamily="34" charset="0"/>
                        <a:cs typeface="Segoe UI" panose="020B0502040204020203" pitchFamily="34" charset="0"/>
                      </a:endParaRP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777240" rtl="0" eaLnBrk="1" fontAlgn="ctr" latinLnBrk="0" hangingPunct="1">
                        <a:spcBef>
                          <a:spcPts val="0"/>
                        </a:spcBef>
                        <a:spcAft>
                          <a:spcPts val="0"/>
                        </a:spcAft>
                      </a:pPr>
                      <a:r>
                        <a:rPr lang="en-US" sz="800" kern="1200" dirty="0">
                          <a:solidFill>
                            <a:srgbClr val="505050"/>
                          </a:solidFill>
                          <a:latin typeface="Segoe UI"/>
                          <a:ea typeface="+mn-ea"/>
                          <a:cs typeface="+mn-cs"/>
                        </a:rPr>
                        <a:t>PNG</a:t>
                      </a: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ctr"/>
                      <a:r>
                        <a:rPr lang="en-US" sz="800" dirty="0">
                          <a:effectLst/>
                        </a:rPr>
                        <a:t>Employees may work from a different location every day – from the office, to home, to a customer site, or in the field. Help them work from anywhere with devices they love while reducing complexity for IT. #SurfaceForBusiness</a:t>
                      </a:r>
                      <a:endParaRPr lang="en-US" sz="800" dirty="0">
                        <a:effectLst/>
                        <a:latin typeface="Segoe UI" panose="020B0502040204020203"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ctr"/>
                      <a:r>
                        <a:rPr lang="en-US" sz="800" dirty="0">
                          <a:effectLst/>
                        </a:rPr>
                        <a:t>Read our solution guide: The Anywhere Office</a:t>
                      </a:r>
                      <a:endParaRPr lang="en-US" sz="800" dirty="0">
                        <a:effectLst/>
                        <a:latin typeface="Segoe UI" panose="020B0502040204020203"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5709285"/>
                  </a:ext>
                </a:extLst>
              </a:tr>
              <a:tr h="1106280">
                <a:tc>
                  <a:txBody>
                    <a:bodyPr/>
                    <a:lstStyle/>
                    <a:p>
                      <a:pPr algn="l" fontAlgn="ctr">
                        <a:spcBef>
                          <a:spcPts val="0"/>
                        </a:spcBef>
                        <a:spcAft>
                          <a:spcPts val="0"/>
                        </a:spcAft>
                      </a:pPr>
                      <a:r>
                        <a:rPr lang="en-US" sz="800" kern="1200" dirty="0">
                          <a:solidFill>
                            <a:srgbClr val="505050"/>
                          </a:solidFill>
                          <a:latin typeface="Segoe UI"/>
                          <a:ea typeface="+mn-ea"/>
                          <a:cs typeface="+mn-cs"/>
                        </a:rPr>
                        <a:t>To come</a:t>
                      </a: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spcBef>
                          <a:spcPts val="0"/>
                        </a:spcBef>
                        <a:spcAft>
                          <a:spcPts val="0"/>
                        </a:spcAft>
                        <a:buNone/>
                      </a:pPr>
                      <a:endParaRPr lang="en-US" sz="800" u="none" strike="noStrike" baseline="-25000" dirty="0">
                        <a:effectLst/>
                        <a:latin typeface="Segoe UI" panose="020B0502040204020203" pitchFamily="34" charset="0"/>
                        <a:cs typeface="Segoe UI" panose="020B0502040204020203" pitchFamily="34" charset="0"/>
                      </a:endParaRP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777240" rtl="0" eaLnBrk="1" fontAlgn="ctr" latinLnBrk="0" hangingPunct="1">
                        <a:spcBef>
                          <a:spcPts val="0"/>
                        </a:spcBef>
                        <a:spcAft>
                          <a:spcPts val="0"/>
                        </a:spcAft>
                      </a:pPr>
                      <a:r>
                        <a:rPr lang="en-US" sz="800" kern="1200" dirty="0">
                          <a:solidFill>
                            <a:srgbClr val="505050"/>
                          </a:solidFill>
                          <a:latin typeface="Segoe UI"/>
                          <a:ea typeface="+mn-ea"/>
                          <a:cs typeface="+mn-cs"/>
                        </a:rPr>
                        <a:t>MP4</a:t>
                      </a:r>
                    </a:p>
                  </a:txBody>
                  <a:tcPr marL="1359" marR="1359" marT="13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ctr"/>
                      <a:r>
                        <a:rPr lang="en-US" sz="800" dirty="0">
                          <a:effectLst/>
                        </a:rPr>
                        <a:t>Employees may work from a different location every day – from the office, to home, to a customer site, or in the field. Help them work from anywhere with devices they love while reducing complexity for IT. #SurfaceForBusiness</a:t>
                      </a:r>
                      <a:endParaRPr lang="en-US" sz="800" dirty="0">
                        <a:effectLst/>
                        <a:latin typeface="Segoe UI" panose="020B0502040204020203"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0" fontAlgn="ctr"/>
                      <a:r>
                        <a:rPr lang="en-US" sz="800" dirty="0">
                          <a:effectLst/>
                        </a:rPr>
                        <a:t>Read our solution guide: The Anywhere Office</a:t>
                      </a:r>
                      <a:endParaRPr lang="en-US" sz="800" dirty="0">
                        <a:effectLst/>
                        <a:latin typeface="Segoe UI" panose="020B0502040204020203" pitchFamily="34" charset="0"/>
                      </a:endParaRPr>
                    </a:p>
                  </a:txBody>
                  <a:tcPr marL="9525" marR="9525" marT="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493383"/>
                  </a:ext>
                </a:extLst>
              </a:tr>
            </a:tbl>
          </a:graphicData>
        </a:graphic>
      </p:graphicFrame>
      <p:pic>
        <p:nvPicPr>
          <p:cNvPr id="11" name="Picture 10">
            <a:extLst>
              <a:ext uri="{FF2B5EF4-FFF2-40B4-BE49-F238E27FC236}">
                <a16:creationId xmlns:a16="http://schemas.microsoft.com/office/drawing/2014/main" id="{78E95ED4-10BC-403D-A477-6A8EF129EA52}"/>
              </a:ext>
            </a:extLst>
          </p:cNvPr>
          <p:cNvPicPr>
            <a:picLocks noChangeAspect="1"/>
          </p:cNvPicPr>
          <p:nvPr/>
        </p:nvPicPr>
        <p:blipFill>
          <a:blip r:embed="rId5"/>
          <a:stretch>
            <a:fillRect/>
          </a:stretch>
        </p:blipFill>
        <p:spPr>
          <a:xfrm>
            <a:off x="2265088" y="2366785"/>
            <a:ext cx="1525100" cy="847278"/>
          </a:xfrm>
          <a:prstGeom prst="rect">
            <a:avLst/>
          </a:prstGeom>
        </p:spPr>
      </p:pic>
      <p:pic>
        <p:nvPicPr>
          <p:cNvPr id="13" name="Picture 12">
            <a:extLst>
              <a:ext uri="{FF2B5EF4-FFF2-40B4-BE49-F238E27FC236}">
                <a16:creationId xmlns:a16="http://schemas.microsoft.com/office/drawing/2014/main" id="{74999305-9B1C-4A0E-86CC-36CBB6F79332}"/>
              </a:ext>
            </a:extLst>
          </p:cNvPr>
          <p:cNvPicPr>
            <a:picLocks noChangeAspect="1"/>
          </p:cNvPicPr>
          <p:nvPr/>
        </p:nvPicPr>
        <p:blipFill>
          <a:blip r:embed="rId6"/>
          <a:stretch>
            <a:fillRect/>
          </a:stretch>
        </p:blipFill>
        <p:spPr>
          <a:xfrm>
            <a:off x="2331802" y="3515037"/>
            <a:ext cx="1458386" cy="757543"/>
          </a:xfrm>
          <a:prstGeom prst="rect">
            <a:avLst/>
          </a:prstGeom>
        </p:spPr>
      </p:pic>
      <p:sp>
        <p:nvSpPr>
          <p:cNvPr id="22" name="TextBox 21">
            <a:extLst>
              <a:ext uri="{FF2B5EF4-FFF2-40B4-BE49-F238E27FC236}">
                <a16:creationId xmlns:a16="http://schemas.microsoft.com/office/drawing/2014/main" id="{4A1D3D2B-F621-43EE-82F9-C8307B1EACE6}"/>
              </a:ext>
            </a:extLst>
          </p:cNvPr>
          <p:cNvSpPr txBox="1"/>
          <p:nvPr/>
        </p:nvSpPr>
        <p:spPr>
          <a:xfrm>
            <a:off x="310710" y="1069767"/>
            <a:ext cx="72461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505050"/>
                </a:solidFill>
                <a:latin typeface="Segoe UI"/>
              </a:rPr>
              <a:t>All social posts were built for use on the LinkedIn platform. These social posts can be leveraged for use on owned and operated (O&amp;O) LinkedIn, Facebook, and Twitter handles given that they have similar spec requirements. Approved social copy and links to the assets are outlined below. When posting to O&amp;O social media channels, use the copy in the copy grid that corresponds to the approved imagery and link to the Anywhere Office Solution Guide (which will need to be hosted locally.)</a:t>
            </a:r>
          </a:p>
        </p:txBody>
      </p:sp>
      <p:pic>
        <p:nvPicPr>
          <p:cNvPr id="4" name="Picture 2">
            <a:extLst>
              <a:ext uri="{FF2B5EF4-FFF2-40B4-BE49-F238E27FC236}">
                <a16:creationId xmlns:a16="http://schemas.microsoft.com/office/drawing/2014/main" id="{CDA6106E-A768-4107-A78E-9F1CEF8E92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960" y="5617522"/>
            <a:ext cx="5988480" cy="34076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02B87F-63C9-4360-AA08-68FE493A5E7C}"/>
              </a:ext>
            </a:extLst>
          </p:cNvPr>
          <p:cNvSpPr txBox="1"/>
          <p:nvPr/>
        </p:nvSpPr>
        <p:spPr>
          <a:xfrm>
            <a:off x="4136" y="5138217"/>
            <a:ext cx="7123208" cy="336439"/>
          </a:xfrm>
          <a:prstGeom prst="rect">
            <a:avLst/>
          </a:prstGeom>
          <a:noFill/>
        </p:spPr>
        <p:txBody>
          <a:bodyPr wrap="square" lIns="91440" tIns="45720" rIns="91440" bIns="45720" rtlCol="0" anchor="t">
            <a:spAutoFit/>
          </a:bodyPr>
          <a:lstStyle/>
          <a:p>
            <a:pPr lvl="1" algn="ctr">
              <a:lnSpc>
                <a:spcPct val="107000"/>
              </a:lnSpc>
              <a:spcAft>
                <a:spcPts val="800"/>
              </a:spcAft>
            </a:pPr>
            <a:r>
              <a:rPr lang="en-US" sz="1600" b="1" dirty="0">
                <a:solidFill>
                  <a:srgbClr val="505050"/>
                </a:solidFill>
                <a:latin typeface="Segoe UI Semibold"/>
                <a:cs typeface="Segoe UI Semibold"/>
              </a:rPr>
              <a:t>Instructions on how to add your partner logo</a:t>
            </a:r>
            <a:endParaRPr lang="en-US" sz="1600" dirty="0">
              <a:solidFill>
                <a:srgbClr val="505050"/>
              </a:solidFill>
              <a:latin typeface="Segoe UI"/>
              <a:cs typeface="Segoe UI"/>
            </a:endParaRPr>
          </a:p>
        </p:txBody>
      </p:sp>
    </p:spTree>
    <p:extLst>
      <p:ext uri="{BB962C8B-B14F-4D97-AF65-F5344CB8AC3E}">
        <p14:creationId xmlns:p14="http://schemas.microsoft.com/office/powerpoint/2010/main" val="407379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22C674-19CF-410A-AABC-E0D6C2A7D29D}"/>
              </a:ext>
            </a:extLst>
          </p:cNvPr>
          <p:cNvSpPr txBox="1"/>
          <p:nvPr/>
        </p:nvSpPr>
        <p:spPr>
          <a:xfrm>
            <a:off x="327378" y="326429"/>
            <a:ext cx="7047457" cy="430887"/>
          </a:xfrm>
          <a:prstGeom prst="rect">
            <a:avLst/>
          </a:prstGeom>
          <a:noFill/>
        </p:spPr>
        <p:txBody>
          <a:bodyPr wrap="square" lIns="91440" tIns="45720" rIns="91440" bIns="45720" rtlCol="0" anchor="t">
            <a:spAutoFit/>
          </a:bodyPr>
          <a:lstStyle/>
          <a:p>
            <a:pPr algn="ctr"/>
            <a:r>
              <a:rPr lang="en-US" sz="2200" b="1" dirty="0">
                <a:solidFill>
                  <a:srgbClr val="505050"/>
                </a:solidFill>
                <a:latin typeface="Segoe UI Semibold"/>
                <a:cs typeface="Segoe UI Semibold"/>
              </a:rPr>
              <a:t>Co-branding eBooks, emails &amp; flyers</a:t>
            </a:r>
            <a:endParaRPr lang="en-US" dirty="0"/>
          </a:p>
        </p:txBody>
      </p:sp>
      <p:pic>
        <p:nvPicPr>
          <p:cNvPr id="7" name="Picture 6">
            <a:extLst>
              <a:ext uri="{FF2B5EF4-FFF2-40B4-BE49-F238E27FC236}">
                <a16:creationId xmlns:a16="http://schemas.microsoft.com/office/drawing/2014/main" id="{E157099B-C24E-428A-A827-63C8F07C19D3}"/>
              </a:ext>
            </a:extLst>
          </p:cNvPr>
          <p:cNvPicPr>
            <a:picLocks noChangeAspect="1"/>
          </p:cNvPicPr>
          <p:nvPr/>
        </p:nvPicPr>
        <p:blipFill>
          <a:blip r:embed="rId2"/>
          <a:stretch>
            <a:fillRect/>
          </a:stretch>
        </p:blipFill>
        <p:spPr>
          <a:xfrm>
            <a:off x="161750" y="1147795"/>
            <a:ext cx="7526905" cy="2737056"/>
          </a:xfrm>
          <a:prstGeom prst="rect">
            <a:avLst/>
          </a:prstGeom>
        </p:spPr>
      </p:pic>
      <p:pic>
        <p:nvPicPr>
          <p:cNvPr id="9" name="Picture 8">
            <a:extLst>
              <a:ext uri="{FF2B5EF4-FFF2-40B4-BE49-F238E27FC236}">
                <a16:creationId xmlns:a16="http://schemas.microsoft.com/office/drawing/2014/main" id="{DD8158E1-C01A-4601-9786-EB4D8511D714}"/>
              </a:ext>
            </a:extLst>
          </p:cNvPr>
          <p:cNvPicPr>
            <a:picLocks noChangeAspect="1"/>
          </p:cNvPicPr>
          <p:nvPr/>
        </p:nvPicPr>
        <p:blipFill rotWithShape="1">
          <a:blip r:embed="rId3"/>
          <a:srcRect r="-69" b="15341"/>
          <a:stretch/>
        </p:blipFill>
        <p:spPr>
          <a:xfrm>
            <a:off x="122144" y="3806185"/>
            <a:ext cx="7607149" cy="1574764"/>
          </a:xfrm>
          <a:prstGeom prst="rect">
            <a:avLst/>
          </a:prstGeom>
        </p:spPr>
      </p:pic>
      <p:sp>
        <p:nvSpPr>
          <p:cNvPr id="6" name="TextBox 5">
            <a:extLst>
              <a:ext uri="{FF2B5EF4-FFF2-40B4-BE49-F238E27FC236}">
                <a16:creationId xmlns:a16="http://schemas.microsoft.com/office/drawing/2014/main" id="{D81698DB-BCDD-487F-9947-040A51F6495F}"/>
              </a:ext>
            </a:extLst>
          </p:cNvPr>
          <p:cNvSpPr txBox="1"/>
          <p:nvPr/>
        </p:nvSpPr>
        <p:spPr>
          <a:xfrm>
            <a:off x="542498" y="820468"/>
            <a:ext cx="70881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A partner logo can be added to the bottom left corner each asset using the guidelines below.</a:t>
            </a:r>
            <a:endParaRPr lang="en-US" sz="1400">
              <a:cs typeface="Calibri"/>
            </a:endParaRPr>
          </a:p>
        </p:txBody>
      </p:sp>
      <p:pic>
        <p:nvPicPr>
          <p:cNvPr id="8" name="Picture 9" descr="A picture containing graphical user interface&#10;&#10;Description automatically generated">
            <a:extLst>
              <a:ext uri="{FF2B5EF4-FFF2-40B4-BE49-F238E27FC236}">
                <a16:creationId xmlns:a16="http://schemas.microsoft.com/office/drawing/2014/main" id="{30E30458-DFF4-4473-AAD6-91AF4DB7C21D}"/>
              </a:ext>
            </a:extLst>
          </p:cNvPr>
          <p:cNvPicPr>
            <a:picLocks noChangeAspect="1"/>
          </p:cNvPicPr>
          <p:nvPr/>
        </p:nvPicPr>
        <p:blipFill>
          <a:blip r:embed="rId4"/>
          <a:stretch>
            <a:fillRect/>
          </a:stretch>
        </p:blipFill>
        <p:spPr>
          <a:xfrm>
            <a:off x="121279" y="5697769"/>
            <a:ext cx="2743877" cy="3344131"/>
          </a:xfrm>
          <a:prstGeom prst="rect">
            <a:avLst/>
          </a:prstGeom>
        </p:spPr>
      </p:pic>
      <p:sp>
        <p:nvSpPr>
          <p:cNvPr id="10" name="TextBox 9">
            <a:extLst>
              <a:ext uri="{FF2B5EF4-FFF2-40B4-BE49-F238E27FC236}">
                <a16:creationId xmlns:a16="http://schemas.microsoft.com/office/drawing/2014/main" id="{0A6ABEBE-B843-4012-B2ED-6784DE7BD79C}"/>
              </a:ext>
            </a:extLst>
          </p:cNvPr>
          <p:cNvSpPr txBox="1"/>
          <p:nvPr/>
        </p:nvSpPr>
        <p:spPr>
          <a:xfrm>
            <a:off x="1064449" y="5406845"/>
            <a:ext cx="6709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eBook</a:t>
            </a:r>
            <a:endParaRPr lang="en-US" sz="1400">
              <a:cs typeface="Calibri"/>
            </a:endParaRPr>
          </a:p>
        </p:txBody>
      </p:sp>
      <p:pic>
        <p:nvPicPr>
          <p:cNvPr id="11" name="Picture 11" descr="Graphical user interface, text&#10;&#10;Description automatically generated">
            <a:extLst>
              <a:ext uri="{FF2B5EF4-FFF2-40B4-BE49-F238E27FC236}">
                <a16:creationId xmlns:a16="http://schemas.microsoft.com/office/drawing/2014/main" id="{85AE5360-90BD-4E2E-814A-4283F9D6D569}"/>
              </a:ext>
            </a:extLst>
          </p:cNvPr>
          <p:cNvPicPr>
            <a:picLocks noChangeAspect="1"/>
          </p:cNvPicPr>
          <p:nvPr/>
        </p:nvPicPr>
        <p:blipFill>
          <a:blip r:embed="rId5"/>
          <a:stretch>
            <a:fillRect/>
          </a:stretch>
        </p:blipFill>
        <p:spPr>
          <a:xfrm>
            <a:off x="3150033" y="5697268"/>
            <a:ext cx="1548073" cy="4114800"/>
          </a:xfrm>
          <a:prstGeom prst="rect">
            <a:avLst/>
          </a:prstGeom>
        </p:spPr>
      </p:pic>
      <p:sp>
        <p:nvSpPr>
          <p:cNvPr id="13" name="TextBox 12">
            <a:extLst>
              <a:ext uri="{FF2B5EF4-FFF2-40B4-BE49-F238E27FC236}">
                <a16:creationId xmlns:a16="http://schemas.microsoft.com/office/drawing/2014/main" id="{8DEB5D57-DC5C-4E4C-A1AC-7F8983B31EF8}"/>
              </a:ext>
            </a:extLst>
          </p:cNvPr>
          <p:cNvSpPr txBox="1"/>
          <p:nvPr/>
        </p:nvSpPr>
        <p:spPr>
          <a:xfrm>
            <a:off x="3453117" y="5391031"/>
            <a:ext cx="13933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infographic</a:t>
            </a:r>
            <a:endParaRPr lang="en-US" sz="1400">
              <a:cs typeface="Calibri"/>
            </a:endParaRPr>
          </a:p>
        </p:txBody>
      </p:sp>
      <p:pic>
        <p:nvPicPr>
          <p:cNvPr id="14" name="Picture 14" descr="Graphical user interface&#10;&#10;Description automatically generated">
            <a:extLst>
              <a:ext uri="{FF2B5EF4-FFF2-40B4-BE49-F238E27FC236}">
                <a16:creationId xmlns:a16="http://schemas.microsoft.com/office/drawing/2014/main" id="{B15DF592-8485-4087-B90C-65F80D62D5FD}"/>
              </a:ext>
            </a:extLst>
          </p:cNvPr>
          <p:cNvPicPr>
            <a:picLocks noChangeAspect="1"/>
          </p:cNvPicPr>
          <p:nvPr/>
        </p:nvPicPr>
        <p:blipFill>
          <a:blip r:embed="rId6"/>
          <a:stretch>
            <a:fillRect/>
          </a:stretch>
        </p:blipFill>
        <p:spPr>
          <a:xfrm>
            <a:off x="5471229" y="5755257"/>
            <a:ext cx="1545921" cy="4114800"/>
          </a:xfrm>
          <a:prstGeom prst="rect">
            <a:avLst/>
          </a:prstGeom>
        </p:spPr>
      </p:pic>
      <p:sp>
        <p:nvSpPr>
          <p:cNvPr id="15" name="TextBox 14">
            <a:extLst>
              <a:ext uri="{FF2B5EF4-FFF2-40B4-BE49-F238E27FC236}">
                <a16:creationId xmlns:a16="http://schemas.microsoft.com/office/drawing/2014/main" id="{E708A721-CD95-4F74-9A9C-09F4D94B3F7F}"/>
              </a:ext>
            </a:extLst>
          </p:cNvPr>
          <p:cNvSpPr txBox="1"/>
          <p:nvPr/>
        </p:nvSpPr>
        <p:spPr>
          <a:xfrm>
            <a:off x="6020180" y="5449019"/>
            <a:ext cx="13933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email</a:t>
            </a:r>
            <a:endParaRPr lang="en-US" sz="1400">
              <a:cs typeface="Calibri"/>
            </a:endParaRPr>
          </a:p>
        </p:txBody>
      </p:sp>
      <p:sp>
        <p:nvSpPr>
          <p:cNvPr id="2" name="TextBox 1">
            <a:extLst>
              <a:ext uri="{FF2B5EF4-FFF2-40B4-BE49-F238E27FC236}">
                <a16:creationId xmlns:a16="http://schemas.microsoft.com/office/drawing/2014/main" id="{4BD4AAF7-A211-4718-8C50-52B3A305E427}"/>
              </a:ext>
            </a:extLst>
          </p:cNvPr>
          <p:cNvSpPr txBox="1"/>
          <p:nvPr/>
        </p:nvSpPr>
        <p:spPr>
          <a:xfrm>
            <a:off x="43107" y="5079687"/>
            <a:ext cx="1573612" cy="369332"/>
          </a:xfrm>
          <a:prstGeom prst="rect">
            <a:avLst/>
          </a:prstGeom>
          <a:noFill/>
        </p:spPr>
        <p:txBody>
          <a:bodyPr wrap="square" rtlCol="0">
            <a:spAutoFit/>
          </a:bodyPr>
          <a:lstStyle/>
          <a:p>
            <a:r>
              <a:rPr lang="en-US" dirty="0">
                <a:solidFill>
                  <a:srgbClr val="FF0000"/>
                </a:solidFill>
              </a:rPr>
              <a:t>Examples only </a:t>
            </a:r>
          </a:p>
        </p:txBody>
      </p:sp>
    </p:spTree>
    <p:extLst>
      <p:ext uri="{BB962C8B-B14F-4D97-AF65-F5344CB8AC3E}">
        <p14:creationId xmlns:p14="http://schemas.microsoft.com/office/powerpoint/2010/main" val="2447002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2CAB22573A0947A9289248AEB5579D" ma:contentTypeVersion="3" ma:contentTypeDescription="Create a new document." ma:contentTypeScope="" ma:versionID="9c05a8021a77f8504e366490ba969a78">
  <xsd:schema xmlns:xsd="http://www.w3.org/2001/XMLSchema" xmlns:xs="http://www.w3.org/2001/XMLSchema" xmlns:p="http://schemas.microsoft.com/office/2006/metadata/properties" xmlns:ns2="b1c685c3-f3c4-48bc-8a35-efbfeec21ba6" targetNamespace="http://schemas.microsoft.com/office/2006/metadata/properties" ma:root="true" ma:fieldsID="7debd719a4c7d0a587b59b654441c855" ns2:_="">
    <xsd:import namespace="b1c685c3-f3c4-48bc-8a35-efbfeec21ba6"/>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685c3-f3c4-48bc-8a35-efbfeec21b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00C275-C85C-4F82-BC9B-837F42D0BABB}">
  <ds:schemaRefs>
    <ds:schemaRef ds:uri="7012c93f-f47d-4c4a-b49d-257aed5d7a2c"/>
    <ds:schemaRef ds:uri="96fb3950-3a08-4e61-8a59-c9c320b2cb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A5BEAD3-4A6C-40E2-8C7B-2A9884D4EB4B}">
  <ds:schemaRefs>
    <ds:schemaRef ds:uri="b1c685c3-f3c4-48bc-8a35-efbfeec21b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06A8C6-F86C-41FB-911C-A998CE3B5510}">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Office Theme</Template>
  <TotalTime>56</TotalTime>
  <Words>988</Words>
  <Application>Microsoft Office PowerPoint</Application>
  <PresentationFormat>Custom</PresentationFormat>
  <Paragraphs>60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Book 3 for Business Fact Sheet en-CA</dc:title>
  <dc:creator>David Edwards</dc:creator>
  <cp:keywords/>
  <cp:lastModifiedBy>Mary Newhoff</cp:lastModifiedBy>
  <cp:revision>35</cp:revision>
  <dcterms:created xsi:type="dcterms:W3CDTF">2020-02-18T20:21:12Z</dcterms:created>
  <dcterms:modified xsi:type="dcterms:W3CDTF">2021-02-18T22:39:31Z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0x010100C02CAB22573A0947A9289248AEB5579D</vt:lpwstr>
  </property>
  <property fmtid="{D5CDD505-2E9C-101B-9397-08002B2CF9AE}" pid="3" name="Order">
    <vt:r8>21300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dlc_policyId">
    <vt:lpwstr>0x0101000E4CB7077FEE4FF7AE86D4A500EEC780030016C849C62B10EB41ACA8C7EEDEF40BB2003AE68AEF13E2EA44A7998FA73A2E3557|-661092312</vt:lpwstr>
  </property>
  <property fmtid="{D5CDD505-2E9C-101B-9397-08002B2CF9AE}" pid="9" name="Confidentiality">
    <vt:lpwstr>30;#customer ready|8986c41d-21c5-4f8f-8a12-ea4625b46858</vt:lpwstr>
  </property>
  <property fmtid="{D5CDD505-2E9C-101B-9397-08002B2CF9AE}" pid="10" name="ItemRetentionFormula">
    <vt:lpwstr>&lt;formula id="Microsoft.Office.RecordsManagement.PolicyFeatures.Expiration.Formula.BuiltIn"&gt;&lt;number&gt;30&lt;/number&gt;&lt;property&gt;Expire_x005f_x0020_Review&lt;/property&gt;&lt;propertyId&gt;4efb7b69-53dd-4711-a372-96a7c80c7a38&lt;/propertyId&gt;&lt;period&gt;days&lt;/period&gt;&lt;/formula&gt;</vt:lpwstr>
  </property>
  <property fmtid="{D5CDD505-2E9C-101B-9397-08002B2CF9AE}" pid="11" name="_dlc_DocIdItemGuid">
    <vt:lpwstr>52756063-39ed-43ca-824c-1c36ccf41174</vt:lpwstr>
  </property>
  <property fmtid="{D5CDD505-2E9C-101B-9397-08002B2CF9AE}" pid="12" name="Solution_x0020_Areas">
    <vt:lpwstr/>
  </property>
  <property fmtid="{D5CDD505-2E9C-101B-9397-08002B2CF9AE}" pid="13" name="of67e5d4b76f4a9db8769983fda9cec0">
    <vt:lpwstr/>
  </property>
  <property fmtid="{D5CDD505-2E9C-101B-9397-08002B2CF9AE}" pid="14" name="NewsType">
    <vt:lpwstr/>
  </property>
  <property fmtid="{D5CDD505-2E9C-101B-9397-08002B2CF9AE}" pid="15" name="TaxKeyword">
    <vt:lpwstr/>
  </property>
  <property fmtid="{D5CDD505-2E9C-101B-9397-08002B2CF9AE}" pid="16" name="Region">
    <vt:lpwstr/>
  </property>
  <property fmtid="{D5CDD505-2E9C-101B-9397-08002B2CF9AE}" pid="17" name="ItemType">
    <vt:lpwstr>1632;#documents|e037ed84-7d8e-4cbb-9c8f-61e80301a44f</vt:lpwstr>
  </property>
  <property fmtid="{D5CDD505-2E9C-101B-9397-08002B2CF9AE}" pid="18" name="Industries">
    <vt:lpwstr/>
  </property>
  <property fmtid="{D5CDD505-2E9C-101B-9397-08002B2CF9AE}" pid="19" name="MSProducts">
    <vt:lpwstr/>
  </property>
  <property fmtid="{D5CDD505-2E9C-101B-9397-08002B2CF9AE}" pid="20" name="Competitors">
    <vt:lpwstr/>
  </property>
  <property fmtid="{D5CDD505-2E9C-101B-9397-08002B2CF9AE}" pid="21" name="ExperienceContentType">
    <vt:lpwstr/>
  </property>
  <property fmtid="{D5CDD505-2E9C-101B-9397-08002B2CF9AE}" pid="22" name="SMSGDomain">
    <vt:lpwstr>462;#Microsoft Devices|d7c4e1f9-b2f3-41ba-96b2-6c23550a87c0;#1249;#Devices Product Domain|cca9af63-57ee-4c13-abf6-06c5fdfa2991</vt:lpwstr>
  </property>
  <property fmtid="{D5CDD505-2E9C-101B-9397-08002B2CF9AE}" pid="23" name="BusinessArchitecture">
    <vt:lpwstr/>
  </property>
  <property fmtid="{D5CDD505-2E9C-101B-9397-08002B2CF9AE}" pid="24" name="Products">
    <vt:lpwstr>174;#Surface|3ac86239-21b1-4d44-addc-59139e71a10b</vt:lpwstr>
  </property>
  <property fmtid="{D5CDD505-2E9C-101B-9397-08002B2CF9AE}" pid="25" name="SMSG_x0020_Items">
    <vt:lpwstr/>
  </property>
  <property fmtid="{D5CDD505-2E9C-101B-9397-08002B2CF9AE}" pid="26" name="l6f004f21209409da86a713c0f24627d">
    <vt:lpwstr/>
  </property>
  <property fmtid="{D5CDD505-2E9C-101B-9397-08002B2CF9AE}" pid="27" name="Segments">
    <vt:lpwstr/>
  </property>
  <property fmtid="{D5CDD505-2E9C-101B-9397-08002B2CF9AE}" pid="28" name="Partners">
    <vt:lpwstr/>
  </property>
  <property fmtid="{D5CDD505-2E9C-101B-9397-08002B2CF9AE}" pid="29" name="la4444b61d19467597d63190b69ac227">
    <vt:lpwstr/>
  </property>
  <property fmtid="{D5CDD505-2E9C-101B-9397-08002B2CF9AE}" pid="30" name="ActivitiesAndPrograms">
    <vt:lpwstr/>
  </property>
  <property fmtid="{D5CDD505-2E9C-101B-9397-08002B2CF9AE}" pid="31" name="Groups">
    <vt:lpwstr/>
  </property>
  <property fmtid="{D5CDD505-2E9C-101B-9397-08002B2CF9AE}" pid="32" name="Topics">
    <vt:lpwstr/>
  </property>
  <property fmtid="{D5CDD505-2E9C-101B-9397-08002B2CF9AE}" pid="33" name="MSProductsTaxHTField0">
    <vt:lpwstr/>
  </property>
  <property fmtid="{D5CDD505-2E9C-101B-9397-08002B2CF9AE}" pid="34" name="Languages">
    <vt:lpwstr/>
  </property>
  <property fmtid="{D5CDD505-2E9C-101B-9397-08002B2CF9AE}" pid="35" name="e8080b0481964c759b2c36ae49591b31">
    <vt:lpwstr/>
  </property>
  <property fmtid="{D5CDD505-2E9C-101B-9397-08002B2CF9AE}" pid="36" name="TechnicalLevel">
    <vt:lpwstr>1633;#100 (beginner)|7d022d07-ff67-4af8-910d-8ea6b46b5908</vt:lpwstr>
  </property>
  <property fmtid="{D5CDD505-2E9C-101B-9397-08002B2CF9AE}" pid="37" name="Audiences">
    <vt:lpwstr/>
  </property>
  <property fmtid="{D5CDD505-2E9C-101B-9397-08002B2CF9AE}" pid="38" name="ldac8aee9d1f469e8cd8c3f8d6a615f2">
    <vt:lpwstr/>
  </property>
  <property fmtid="{D5CDD505-2E9C-101B-9397-08002B2CF9AE}" pid="39" name="EmployeeRole">
    <vt:lpwstr/>
  </property>
  <property fmtid="{D5CDD505-2E9C-101B-9397-08002B2CF9AE}" pid="40" name="NewsTopic">
    <vt:lpwstr/>
  </property>
  <property fmtid="{D5CDD505-2E9C-101B-9397-08002B2CF9AE}" pid="41" name="Roles">
    <vt:lpwstr>527;#Sales|72627068-acd7-4c1a-8b95-a0256be5dc9f;#313;#Technical Sales|831f7989-43a4-4e48-852a-a5355978f47f;#529;#Marketing|6bac43fe-835f-4207-8dba-9b6899aa3139;#1635;#All Standard Titles|ef7f2c35-3932-45cd-837a-94fa96ae23cb</vt:lpwstr>
  </property>
  <property fmtid="{D5CDD505-2E9C-101B-9397-08002B2CF9AE}" pid="42" name="NewsSource">
    <vt:lpwstr/>
  </property>
  <property fmtid="{D5CDD505-2E9C-101B-9397-08002B2CF9AE}" pid="43" name="MSProfessions">
    <vt:lpwstr>1655;#Sales|72627068-acd7-4c1a-8b95-a0256be5dc9f;#1657;#Marketing|6bac43fe-835f-4207-8dba-9b6899aa3139</vt:lpwstr>
  </property>
  <property fmtid="{D5CDD505-2E9C-101B-9397-08002B2CF9AE}" pid="44" name="SMSGTags">
    <vt:lpwstr/>
  </property>
  <property fmtid="{D5CDD505-2E9C-101B-9397-08002B2CF9AE}" pid="45" name="MSPhysicalGeography">
    <vt:lpwstr/>
  </property>
  <property fmtid="{D5CDD505-2E9C-101B-9397-08002B2CF9AE}" pid="46" name="j3562c58ee414e028925bc902cfc01a1">
    <vt:lpwstr/>
  </property>
  <property fmtid="{D5CDD505-2E9C-101B-9397-08002B2CF9AE}" pid="47" name="EnterpriseDomainTags">
    <vt:lpwstr/>
  </property>
  <property fmtid="{D5CDD505-2E9C-101B-9397-08002B2CF9AE}" pid="48" name="SMSG Items">
    <vt:lpwstr>1658;#documents|e037ed84-7d8e-4cbb-9c8f-61e80301a44f</vt:lpwstr>
  </property>
  <property fmtid="{D5CDD505-2E9C-101B-9397-08002B2CF9AE}" pid="49" name="Solution Areas">
    <vt:lpwstr>1810;#Modern Life|ebc38c2e-198b-4c51-af15-46e2adac26b6</vt:lpwstr>
  </property>
  <property fmtid="{D5CDD505-2E9C-101B-9397-08002B2CF9AE}" pid="50" name="_docset_NoMedatataSyncRequired">
    <vt:lpwstr>False</vt:lpwstr>
  </property>
</Properties>
</file>